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72" r:id="rId4"/>
    <p:sldId id="275" r:id="rId5"/>
    <p:sldId id="265" r:id="rId6"/>
    <p:sldId id="277" r:id="rId7"/>
    <p:sldId id="261" r:id="rId8"/>
    <p:sldId id="276" r:id="rId9"/>
    <p:sldId id="259" r:id="rId10"/>
    <p:sldId id="260" r:id="rId11"/>
    <p:sldId id="264" r:id="rId12"/>
    <p:sldId id="266" r:id="rId13"/>
    <p:sldId id="274" r:id="rId14"/>
    <p:sldId id="269" r:id="rId15"/>
    <p:sldId id="270" r:id="rId16"/>
    <p:sldId id="271" r:id="rId17"/>
    <p:sldId id="273" r:id="rId18"/>
  </p:sldIdLst>
  <p:sldSz cx="9144000" cy="6858000" type="letter"/>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147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B29C1CB5-A14C-41E4-A06A-DE62DB8391B6}" type="datetimeFigureOut">
              <a:rPr lang="en-US" smtClean="0"/>
              <a:t>11/10/2023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117341-5ED1-4DF4-9D40-D9E5E31DCFE6}" type="slidenum">
              <a:rPr lang="en-US" smtClean="0"/>
              <a:t>‹Nº›</a:t>
            </a:fld>
            <a:endParaRPr lang="en-US"/>
          </a:p>
        </p:txBody>
      </p:sp>
    </p:spTree>
    <p:extLst>
      <p:ext uri="{BB962C8B-B14F-4D97-AF65-F5344CB8AC3E}">
        <p14:creationId xmlns:p14="http://schemas.microsoft.com/office/powerpoint/2010/main" val="38361835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29C1CB5-A14C-41E4-A06A-DE62DB8391B6}" type="datetimeFigureOut">
              <a:rPr lang="en-US" smtClean="0"/>
              <a:t>11/10/2023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117341-5ED1-4DF4-9D40-D9E5E31DCFE6}" type="slidenum">
              <a:rPr lang="en-US" smtClean="0"/>
              <a:t>‹Nº›</a:t>
            </a:fld>
            <a:endParaRPr lang="en-US"/>
          </a:p>
        </p:txBody>
      </p:sp>
    </p:spTree>
    <p:extLst>
      <p:ext uri="{BB962C8B-B14F-4D97-AF65-F5344CB8AC3E}">
        <p14:creationId xmlns:p14="http://schemas.microsoft.com/office/powerpoint/2010/main" val="33653940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29C1CB5-A14C-41E4-A06A-DE62DB8391B6}" type="datetimeFigureOut">
              <a:rPr lang="en-US" smtClean="0"/>
              <a:t>11/10/2023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117341-5ED1-4DF4-9D40-D9E5E31DCFE6}" type="slidenum">
              <a:rPr lang="en-US" smtClean="0"/>
              <a:t>‹Nº›</a:t>
            </a:fld>
            <a:endParaRPr lang="en-US"/>
          </a:p>
        </p:txBody>
      </p:sp>
    </p:spTree>
    <p:extLst>
      <p:ext uri="{BB962C8B-B14F-4D97-AF65-F5344CB8AC3E}">
        <p14:creationId xmlns:p14="http://schemas.microsoft.com/office/powerpoint/2010/main" val="25071320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29C1CB5-A14C-41E4-A06A-DE62DB8391B6}" type="datetimeFigureOut">
              <a:rPr lang="en-US" smtClean="0"/>
              <a:t>11/10/2023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117341-5ED1-4DF4-9D40-D9E5E31DCFE6}" type="slidenum">
              <a:rPr lang="en-US" smtClean="0"/>
              <a:t>‹Nº›</a:t>
            </a:fld>
            <a:endParaRPr lang="en-US"/>
          </a:p>
        </p:txBody>
      </p:sp>
    </p:spTree>
    <p:extLst>
      <p:ext uri="{BB962C8B-B14F-4D97-AF65-F5344CB8AC3E}">
        <p14:creationId xmlns:p14="http://schemas.microsoft.com/office/powerpoint/2010/main" val="19935055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B29C1CB5-A14C-41E4-A06A-DE62DB8391B6}" type="datetimeFigureOut">
              <a:rPr lang="en-US" smtClean="0"/>
              <a:t>11/10/2023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117341-5ED1-4DF4-9D40-D9E5E31DCFE6}" type="slidenum">
              <a:rPr lang="en-US" smtClean="0"/>
              <a:t>‹Nº›</a:t>
            </a:fld>
            <a:endParaRPr lang="en-US"/>
          </a:p>
        </p:txBody>
      </p:sp>
    </p:spTree>
    <p:extLst>
      <p:ext uri="{BB962C8B-B14F-4D97-AF65-F5344CB8AC3E}">
        <p14:creationId xmlns:p14="http://schemas.microsoft.com/office/powerpoint/2010/main" val="31532752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B29C1CB5-A14C-41E4-A06A-DE62DB8391B6}" type="datetimeFigureOut">
              <a:rPr lang="en-US" smtClean="0"/>
              <a:t>11/10/2023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117341-5ED1-4DF4-9D40-D9E5E31DCFE6}" type="slidenum">
              <a:rPr lang="en-US" smtClean="0"/>
              <a:t>‹Nº›</a:t>
            </a:fld>
            <a:endParaRPr lang="en-US"/>
          </a:p>
        </p:txBody>
      </p:sp>
    </p:spTree>
    <p:extLst>
      <p:ext uri="{BB962C8B-B14F-4D97-AF65-F5344CB8AC3E}">
        <p14:creationId xmlns:p14="http://schemas.microsoft.com/office/powerpoint/2010/main" val="2528534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29C1CB5-A14C-41E4-A06A-DE62DB8391B6}" type="datetimeFigureOut">
              <a:rPr lang="en-US" smtClean="0"/>
              <a:t>11/10/2023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117341-5ED1-4DF4-9D40-D9E5E31DCFE6}" type="slidenum">
              <a:rPr lang="en-US" smtClean="0"/>
              <a:t>‹Nº›</a:t>
            </a:fld>
            <a:endParaRPr lang="en-US"/>
          </a:p>
        </p:txBody>
      </p:sp>
    </p:spTree>
    <p:extLst>
      <p:ext uri="{BB962C8B-B14F-4D97-AF65-F5344CB8AC3E}">
        <p14:creationId xmlns:p14="http://schemas.microsoft.com/office/powerpoint/2010/main" val="18198138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B29C1CB5-A14C-41E4-A06A-DE62DB8391B6}" type="datetimeFigureOut">
              <a:rPr lang="en-US" smtClean="0"/>
              <a:t>11/10/2023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117341-5ED1-4DF4-9D40-D9E5E31DCFE6}" type="slidenum">
              <a:rPr lang="en-US" smtClean="0"/>
              <a:t>‹Nº›</a:t>
            </a:fld>
            <a:endParaRPr lang="en-US"/>
          </a:p>
        </p:txBody>
      </p:sp>
    </p:spTree>
    <p:extLst>
      <p:ext uri="{BB962C8B-B14F-4D97-AF65-F5344CB8AC3E}">
        <p14:creationId xmlns:p14="http://schemas.microsoft.com/office/powerpoint/2010/main" val="583917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9C1CB5-A14C-41E4-A06A-DE62DB8391B6}" type="datetimeFigureOut">
              <a:rPr lang="en-US" smtClean="0"/>
              <a:t>11/10/2023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117341-5ED1-4DF4-9D40-D9E5E31DCFE6}" type="slidenum">
              <a:rPr lang="en-US" smtClean="0"/>
              <a:t>‹Nº›</a:t>
            </a:fld>
            <a:endParaRPr lang="en-US"/>
          </a:p>
        </p:txBody>
      </p:sp>
    </p:spTree>
    <p:extLst>
      <p:ext uri="{BB962C8B-B14F-4D97-AF65-F5344CB8AC3E}">
        <p14:creationId xmlns:p14="http://schemas.microsoft.com/office/powerpoint/2010/main" val="37733579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B29C1CB5-A14C-41E4-A06A-DE62DB8391B6}" type="datetimeFigureOut">
              <a:rPr lang="en-US" smtClean="0"/>
              <a:t>11/10/2023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117341-5ED1-4DF4-9D40-D9E5E31DCFE6}" type="slidenum">
              <a:rPr lang="en-US" smtClean="0"/>
              <a:t>‹Nº›</a:t>
            </a:fld>
            <a:endParaRPr lang="en-US"/>
          </a:p>
        </p:txBody>
      </p:sp>
    </p:spTree>
    <p:extLst>
      <p:ext uri="{BB962C8B-B14F-4D97-AF65-F5344CB8AC3E}">
        <p14:creationId xmlns:p14="http://schemas.microsoft.com/office/powerpoint/2010/main" val="30672711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B29C1CB5-A14C-41E4-A06A-DE62DB8391B6}" type="datetimeFigureOut">
              <a:rPr lang="en-US" smtClean="0"/>
              <a:t>11/10/2023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117341-5ED1-4DF4-9D40-D9E5E31DCFE6}" type="slidenum">
              <a:rPr lang="en-US" smtClean="0"/>
              <a:t>‹Nº›</a:t>
            </a:fld>
            <a:endParaRPr lang="en-US"/>
          </a:p>
        </p:txBody>
      </p:sp>
    </p:spTree>
    <p:extLst>
      <p:ext uri="{BB962C8B-B14F-4D97-AF65-F5344CB8AC3E}">
        <p14:creationId xmlns:p14="http://schemas.microsoft.com/office/powerpoint/2010/main" val="13615359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9C1CB5-A14C-41E4-A06A-DE62DB8391B6}" type="datetimeFigureOut">
              <a:rPr lang="en-US" smtClean="0"/>
              <a:t>11/10/2023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117341-5ED1-4DF4-9D40-D9E5E31DCFE6}" type="slidenum">
              <a:rPr lang="en-US" smtClean="0"/>
              <a:t>‹Nº›</a:t>
            </a:fld>
            <a:endParaRPr lang="en-US"/>
          </a:p>
        </p:txBody>
      </p:sp>
    </p:spTree>
    <p:extLst>
      <p:ext uri="{BB962C8B-B14F-4D97-AF65-F5344CB8AC3E}">
        <p14:creationId xmlns:p14="http://schemas.microsoft.com/office/powerpoint/2010/main" val="39060918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jpeg"/><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25.emf"/></Relationships>
</file>

<file path=ppt/slides/_rels/slide17.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084" name="Picture 36" descr="Grupo Educativo 16 de Septiembre – Universidad">
            <a:extLst>
              <a:ext uri="{FF2B5EF4-FFF2-40B4-BE49-F238E27FC236}">
                <a16:creationId xmlns:a16="http://schemas.microsoft.com/office/drawing/2014/main" id="{010E1FA2-018D-887C-1A35-9C323B529D95}"/>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711302" y="832639"/>
            <a:ext cx="4458487" cy="1253196"/>
          </a:xfrm>
          <a:prstGeom prst="rect">
            <a:avLst/>
          </a:prstGeom>
          <a:noFill/>
          <a:extLst>
            <a:ext uri="{909E8E84-426E-40DD-AFC4-6F175D3DCCD1}">
              <a14:hiddenFill xmlns:a14="http://schemas.microsoft.com/office/drawing/2010/main">
                <a:solidFill>
                  <a:srgbClr val="FFFFFF"/>
                </a:solidFill>
              </a14:hiddenFill>
            </a:ext>
          </a:extLst>
        </p:spPr>
      </p:pic>
      <p:sp>
        <p:nvSpPr>
          <p:cNvPr id="34" name="CuadroTexto 33">
            <a:extLst>
              <a:ext uri="{FF2B5EF4-FFF2-40B4-BE49-F238E27FC236}">
                <a16:creationId xmlns:a16="http://schemas.microsoft.com/office/drawing/2014/main" id="{14E5B299-15CE-EC97-C639-83D97D39E006}"/>
              </a:ext>
            </a:extLst>
          </p:cNvPr>
          <p:cNvSpPr txBox="1"/>
          <p:nvPr/>
        </p:nvSpPr>
        <p:spPr>
          <a:xfrm>
            <a:off x="1537311" y="2115480"/>
            <a:ext cx="6839810" cy="4345292"/>
          </a:xfrm>
          <a:prstGeom prst="rect">
            <a:avLst/>
          </a:prstGeom>
          <a:noFill/>
        </p:spPr>
        <p:txBody>
          <a:bodyPr wrap="square">
            <a:spAutoFit/>
          </a:bodyPr>
          <a:lstStyle/>
          <a:p>
            <a:pPr algn="ctr"/>
            <a:r>
              <a:rPr lang="es-MX" sz="2000" b="1" dirty="0">
                <a:latin typeface="Arial" panose="020B0604020202020204" pitchFamily="34" charset="0"/>
                <a:cs typeface="Arial" panose="020B0604020202020204" pitchFamily="34" charset="0"/>
              </a:rPr>
              <a:t>Doctorado en Educación </a:t>
            </a:r>
          </a:p>
          <a:p>
            <a:pPr algn="ctr">
              <a:lnSpc>
                <a:spcPct val="115000"/>
              </a:lnSpc>
              <a:spcAft>
                <a:spcPts val="1000"/>
              </a:spcAft>
            </a:pPr>
            <a:r>
              <a:rPr lang="es-MX" b="1" dirty="0"/>
              <a:t>MATERIA: Pedagogía y Estrategias Docentes</a:t>
            </a:r>
            <a:endParaRPr lang="en-US" b="1" dirty="0"/>
          </a:p>
          <a:p>
            <a:pPr algn="ctr">
              <a:lnSpc>
                <a:spcPct val="150000"/>
              </a:lnSpc>
              <a:spcAft>
                <a:spcPts val="1000"/>
              </a:spcAft>
            </a:pPr>
            <a:r>
              <a:rPr lang="es-ES" b="1" dirty="0"/>
              <a:t>Tema: Estrategias docentes para el siglo XXI</a:t>
            </a:r>
            <a:endParaRPr lang="es-MX" sz="1600" b="1" dirty="0">
              <a:effectLst/>
              <a:latin typeface="Arial" panose="020B0604020202020204" pitchFamily="34" charset="0"/>
              <a:ea typeface="Calibri" panose="020F0502020204030204" pitchFamily="34" charset="0"/>
              <a:cs typeface="Arial" panose="020B0604020202020204" pitchFamily="34" charset="0"/>
            </a:endParaRPr>
          </a:p>
          <a:p>
            <a:pPr algn="ctr">
              <a:tabLst>
                <a:tab pos="2806065" algn="ctr"/>
                <a:tab pos="5612130" algn="r"/>
              </a:tabLst>
            </a:pPr>
            <a:r>
              <a:rPr lang="es-MX" sz="1600" b="1" dirty="0">
                <a:effectLst/>
                <a:latin typeface="Arial" panose="020B0604020202020204" pitchFamily="34" charset="0"/>
                <a:ea typeface="Calibri" panose="020F0502020204030204" pitchFamily="34" charset="0"/>
                <a:cs typeface="Arial" panose="020B0604020202020204" pitchFamily="34" charset="0"/>
              </a:rPr>
              <a:t>Nombre del alumno: </a:t>
            </a:r>
          </a:p>
          <a:p>
            <a:pPr marL="457200" algn="ctr" rtl="0">
              <a:spcBef>
                <a:spcPts val="0"/>
              </a:spcBef>
              <a:spcAft>
                <a:spcPts val="0"/>
              </a:spcAft>
            </a:pPr>
            <a:endParaRPr lang="es-MX" sz="1600" b="0" dirty="0">
              <a:effectLst/>
            </a:endParaRPr>
          </a:p>
          <a:p>
            <a:pPr algn="ctr"/>
            <a:r>
              <a:rPr lang="es-MX" dirty="0">
                <a:latin typeface="Arial" panose="020B0604020202020204" pitchFamily="34" charset="0"/>
                <a:cs typeface="Arial" panose="020B0604020202020204" pitchFamily="34" charset="0"/>
              </a:rPr>
              <a:t>Hernández Aguado Iván Noé</a:t>
            </a:r>
            <a:endParaRPr lang="en-US" dirty="0">
              <a:latin typeface="Arial" panose="020B0604020202020204" pitchFamily="34" charset="0"/>
              <a:cs typeface="Arial" panose="020B0604020202020204" pitchFamily="34" charset="0"/>
            </a:endParaRPr>
          </a:p>
          <a:p>
            <a:pPr algn="ctr"/>
            <a:r>
              <a:rPr lang="es-MX" dirty="0">
                <a:latin typeface="Arial" panose="020B0604020202020204" pitchFamily="34" charset="0"/>
                <a:cs typeface="Arial" panose="020B0604020202020204" pitchFamily="34" charset="0"/>
              </a:rPr>
              <a:t>Sánchez Tostado David</a:t>
            </a:r>
            <a:endParaRPr lang="en-US" dirty="0">
              <a:latin typeface="Arial" panose="020B0604020202020204" pitchFamily="34" charset="0"/>
              <a:cs typeface="Arial" panose="020B0604020202020204" pitchFamily="34" charset="0"/>
            </a:endParaRPr>
          </a:p>
          <a:p>
            <a:pPr algn="ctr"/>
            <a:r>
              <a:rPr lang="es-MX" dirty="0">
                <a:latin typeface="Arial" panose="020B0604020202020204" pitchFamily="34" charset="0"/>
                <a:cs typeface="Arial" panose="020B0604020202020204" pitchFamily="34" charset="0"/>
              </a:rPr>
              <a:t>Solorzano Rodríguez Leticia</a:t>
            </a:r>
            <a:endParaRPr lang="es-MX" sz="1600" b="0" dirty="0">
              <a:effectLst/>
            </a:endParaRPr>
          </a:p>
          <a:p>
            <a:pPr marL="457200" algn="ctr" rtl="0">
              <a:spcBef>
                <a:spcPts val="0"/>
              </a:spcBef>
              <a:spcAft>
                <a:spcPts val="0"/>
              </a:spcAft>
            </a:pPr>
            <a:endParaRPr lang="es-MX" sz="1600" b="1" dirty="0">
              <a:effectLst/>
              <a:latin typeface="Arial" panose="020B0604020202020204" pitchFamily="34" charset="0"/>
              <a:ea typeface="Calibri" panose="020F0502020204030204" pitchFamily="34" charset="0"/>
              <a:cs typeface="Arial" panose="020B0604020202020204" pitchFamily="34" charset="0"/>
            </a:endParaRPr>
          </a:p>
          <a:p>
            <a:pPr algn="ctr">
              <a:tabLst>
                <a:tab pos="2806065" algn="ctr"/>
                <a:tab pos="5612130" algn="r"/>
              </a:tabLst>
            </a:pPr>
            <a:r>
              <a:rPr lang="es-MX" sz="1600" b="1" dirty="0">
                <a:effectLst/>
                <a:latin typeface="Arial" panose="020B0604020202020204" pitchFamily="34" charset="0"/>
                <a:ea typeface="Calibri" panose="020F0502020204030204" pitchFamily="34" charset="0"/>
                <a:cs typeface="Arial" panose="020B0604020202020204" pitchFamily="34" charset="0"/>
              </a:rPr>
              <a:t> </a:t>
            </a:r>
          </a:p>
          <a:p>
            <a:pPr algn="ctr">
              <a:tabLst>
                <a:tab pos="2806065" algn="ctr"/>
                <a:tab pos="5612130" algn="r"/>
              </a:tabLst>
            </a:pPr>
            <a:r>
              <a:rPr lang="es-MX" sz="1600" b="1" dirty="0">
                <a:latin typeface="Arial" panose="020B0604020202020204" pitchFamily="34" charset="0"/>
                <a:ea typeface="Calibri" panose="020F0502020204030204" pitchFamily="34" charset="0"/>
                <a:cs typeface="Arial" panose="020B0604020202020204" pitchFamily="34" charset="0"/>
              </a:rPr>
              <a:t>Asesor</a:t>
            </a:r>
            <a:r>
              <a:rPr lang="es-MX" sz="1600" b="1" dirty="0">
                <a:effectLst/>
                <a:latin typeface="Arial" panose="020B0604020202020204" pitchFamily="34" charset="0"/>
                <a:ea typeface="Calibri" panose="020F0502020204030204" pitchFamily="34" charset="0"/>
                <a:cs typeface="Arial" panose="020B0604020202020204" pitchFamily="34" charset="0"/>
              </a:rPr>
              <a:t>: Dra.</a:t>
            </a:r>
            <a:r>
              <a:rPr lang="es-MX" sz="1600" b="1" dirty="0">
                <a:latin typeface="Arial" panose="020B0604020202020204" pitchFamily="34" charset="0"/>
                <a:ea typeface="Calibri" panose="020F0502020204030204" pitchFamily="34" charset="0"/>
                <a:cs typeface="Arial" panose="020B0604020202020204" pitchFamily="34" charset="0"/>
              </a:rPr>
              <a:t> Roció Maldonado Barrios</a:t>
            </a:r>
            <a:endParaRPr lang="en-US" dirty="0"/>
          </a:p>
          <a:p>
            <a:pPr algn="ctr">
              <a:tabLst>
                <a:tab pos="2806065" algn="ctr"/>
                <a:tab pos="5612130" algn="r"/>
              </a:tabLst>
            </a:pPr>
            <a:endParaRPr lang="es-MX" sz="1600" dirty="0">
              <a:effectLst/>
              <a:latin typeface="Arial" panose="020B0604020202020204" pitchFamily="34" charset="0"/>
              <a:ea typeface="Calibri" panose="020F0502020204030204" pitchFamily="34" charset="0"/>
              <a:cs typeface="Arial" panose="020B0604020202020204" pitchFamily="34" charset="0"/>
            </a:endParaRPr>
          </a:p>
          <a:p>
            <a:pPr algn="ctr">
              <a:tabLst>
                <a:tab pos="2806065" algn="ctr"/>
                <a:tab pos="5612130" algn="r"/>
              </a:tabLst>
            </a:pPr>
            <a:endParaRPr lang="es-MX" sz="1600" b="1" dirty="0">
              <a:effectLst/>
              <a:latin typeface="Arial" panose="020B0604020202020204" pitchFamily="34" charset="0"/>
              <a:ea typeface="Calibri" panose="020F0502020204030204" pitchFamily="34" charset="0"/>
              <a:cs typeface="Arial" panose="020B0604020202020204" pitchFamily="34" charset="0"/>
            </a:endParaRPr>
          </a:p>
          <a:p>
            <a:pPr algn="ctr">
              <a:tabLst>
                <a:tab pos="2806065" algn="ctr"/>
                <a:tab pos="5612130" algn="r"/>
              </a:tabLst>
            </a:pPr>
            <a:endParaRPr lang="es-MX" sz="1600" b="1" dirty="0">
              <a:latin typeface="Arial" panose="020B0604020202020204" pitchFamily="34" charset="0"/>
              <a:cs typeface="Arial" panose="020B0604020202020204" pitchFamily="34" charset="0"/>
            </a:endParaRPr>
          </a:p>
          <a:p>
            <a:pPr algn="r">
              <a:tabLst>
                <a:tab pos="2806065" algn="ctr"/>
                <a:tab pos="5612130" algn="r"/>
              </a:tabLst>
            </a:pPr>
            <a:r>
              <a:rPr lang="es-MX" sz="1000" b="1" dirty="0">
                <a:latin typeface="Arial" panose="020B0604020202020204" pitchFamily="34" charset="0"/>
                <a:cs typeface="Arial" panose="020B0604020202020204" pitchFamily="34" charset="0"/>
              </a:rPr>
              <a:t>Noviembre-2023</a:t>
            </a:r>
          </a:p>
        </p:txBody>
      </p:sp>
      <p:pic>
        <p:nvPicPr>
          <p:cNvPr id="1026" name="Picture 2" descr="Influencia de la filosofía en la educación | Webscolar">
            <a:extLst>
              <a:ext uri="{FF2B5EF4-FFF2-40B4-BE49-F238E27FC236}">
                <a16:creationId xmlns:a16="http://schemas.microsoft.com/office/drawing/2014/main" id="{B94053BF-BBA2-4116-9569-7EC6CA33AA15}"/>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90425" y="2968546"/>
            <a:ext cx="2609850" cy="2705100"/>
          </a:xfrm>
          <a:prstGeom prst="rect">
            <a:avLst/>
          </a:prstGeom>
          <a:noFill/>
          <a:ln w="34925">
            <a:solidFill>
              <a:srgbClr val="FFFFFF"/>
            </a:solidFill>
          </a:ln>
          <a:effectLst>
            <a:outerShdw blurRad="50800" dist="38100" dir="8100000" algn="tr" rotWithShape="0">
              <a:prstClr val="black">
                <a:alpha val="40000"/>
              </a:prstClr>
            </a:outerShdw>
            <a:reflection blurRad="6350" stA="50000" endA="275" endPos="40000" dist="101600" dir="5400000" sy="-100000" algn="bl" rotWithShape="0"/>
          </a:effectLst>
          <a:scene3d>
            <a:camera prst="perspectiveFront" fov="2700000">
              <a:rot lat="19086000" lon="19067999" rev="3108000"/>
            </a:camera>
            <a:lightRig rig="threePt" dir="t">
              <a:rot lat="0" lon="0" rev="0"/>
            </a:lightRig>
          </a:scene3d>
          <a:sp3d extrusionH="38100" prstMaterial="clear">
            <a:bevelT w="260350" h="50800" prst="softRound"/>
            <a:bevelB prst="softRound"/>
          </a:sp3d>
          <a:extLst>
            <a:ext uri="{909E8E84-426E-40DD-AFC4-6F175D3DCCD1}">
              <a14:hiddenFill xmlns:a14="http://schemas.microsoft.com/office/drawing/2010/main">
                <a:solidFill>
                  <a:srgbClr val="FFFFFF"/>
                </a:solidFill>
              </a14:hiddenFill>
            </a:ext>
          </a:extLst>
        </p:spPr>
      </p:pic>
      <p:pic>
        <p:nvPicPr>
          <p:cNvPr id="2" name="Picture 2" descr="Preparatoria | Grupo Educativo 16 de Septiembre">
            <a:extLst>
              <a:ext uri="{FF2B5EF4-FFF2-40B4-BE49-F238E27FC236}">
                <a16:creationId xmlns:a16="http://schemas.microsoft.com/office/drawing/2014/main" id="{0298D08A-DBEB-4139-8D80-82B967939B5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77121" y="6044788"/>
            <a:ext cx="445604" cy="527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836287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Picture 2" descr="Preparatoria | Grupo Educativo 16 de Septiembre">
            <a:extLst>
              <a:ext uri="{FF2B5EF4-FFF2-40B4-BE49-F238E27FC236}">
                <a16:creationId xmlns:a16="http://schemas.microsoft.com/office/drawing/2014/main" id="{992417B5-3307-4175-893E-1157E881BE3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77121" y="6044788"/>
            <a:ext cx="445604" cy="527545"/>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descr="Tabla&#10;&#10;Descripción generada automáticamente">
            <a:extLst>
              <a:ext uri="{FF2B5EF4-FFF2-40B4-BE49-F238E27FC236}">
                <a16:creationId xmlns:a16="http://schemas.microsoft.com/office/drawing/2014/main" id="{3797D665-FA0F-42FC-B611-4A430720D0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01765" y="985098"/>
            <a:ext cx="5096586" cy="5601482"/>
          </a:xfrm>
          <a:prstGeom prst="rect">
            <a:avLst/>
          </a:prstGeom>
        </p:spPr>
      </p:pic>
    </p:spTree>
    <p:extLst>
      <p:ext uri="{BB962C8B-B14F-4D97-AF65-F5344CB8AC3E}">
        <p14:creationId xmlns:p14="http://schemas.microsoft.com/office/powerpoint/2010/main" val="2103732251"/>
      </p:ext>
    </p:extLst>
  </p:cSld>
  <p:clrMapOvr>
    <a:masterClrMapping/>
  </p:clrMapOvr>
  <p:transition spd="med">
    <p:pull/>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Picture 2" descr="Preparatoria | Grupo Educativo 16 de Septiembre">
            <a:extLst>
              <a:ext uri="{FF2B5EF4-FFF2-40B4-BE49-F238E27FC236}">
                <a16:creationId xmlns:a16="http://schemas.microsoft.com/office/drawing/2014/main" id="{8B16FEA4-2A2E-4999-918F-AE3A3E331F8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77121" y="6044788"/>
            <a:ext cx="445604" cy="527545"/>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descr="Tabla&#10;&#10;Descripción generada automáticamente">
            <a:extLst>
              <a:ext uri="{FF2B5EF4-FFF2-40B4-BE49-F238E27FC236}">
                <a16:creationId xmlns:a16="http://schemas.microsoft.com/office/drawing/2014/main" id="{9BF68377-B82D-43A1-996F-42E1026E3C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11290" y="989863"/>
            <a:ext cx="5077534" cy="5591955"/>
          </a:xfrm>
          <a:prstGeom prst="rect">
            <a:avLst/>
          </a:prstGeom>
        </p:spPr>
      </p:pic>
    </p:spTree>
    <p:extLst>
      <p:ext uri="{BB962C8B-B14F-4D97-AF65-F5344CB8AC3E}">
        <p14:creationId xmlns:p14="http://schemas.microsoft.com/office/powerpoint/2010/main" val="1999991618"/>
      </p:ext>
    </p:extLst>
  </p:cSld>
  <p:clrMapOvr>
    <a:masterClrMapping/>
  </p:clrMapOvr>
  <p:transition spd="med">
    <p:pull/>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Picture 2" descr="Preparatoria | Grupo Educativo 16 de Septiembre">
            <a:extLst>
              <a:ext uri="{FF2B5EF4-FFF2-40B4-BE49-F238E27FC236}">
                <a16:creationId xmlns:a16="http://schemas.microsoft.com/office/drawing/2014/main" id="{C620985A-BBAF-47D1-8A64-E0EEF5CE418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77121" y="6044788"/>
            <a:ext cx="445604" cy="527545"/>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descr="Tabla&#10;&#10;Descripción generada automáticamente">
            <a:extLst>
              <a:ext uri="{FF2B5EF4-FFF2-40B4-BE49-F238E27FC236}">
                <a16:creationId xmlns:a16="http://schemas.microsoft.com/office/drawing/2014/main" id="{B56AB8C5-AD7D-4155-AC2E-7ED344E8D3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57361" y="954478"/>
            <a:ext cx="4609259" cy="5769707"/>
          </a:xfrm>
          <a:prstGeom prst="rect">
            <a:avLst/>
          </a:prstGeom>
        </p:spPr>
      </p:pic>
    </p:spTree>
    <p:extLst>
      <p:ext uri="{BB962C8B-B14F-4D97-AF65-F5344CB8AC3E}">
        <p14:creationId xmlns:p14="http://schemas.microsoft.com/office/powerpoint/2010/main" val="2026082668"/>
      </p:ext>
    </p:extLst>
  </p:cSld>
  <p:clrMapOvr>
    <a:masterClrMapping/>
  </p:clrMapOvr>
  <p:transition spd="med">
    <p:pull/>
  </p:transition>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3" name="Picture 2" descr="Preparatoria | Grupo Educativo 16 de Septiembre">
            <a:extLst>
              <a:ext uri="{FF2B5EF4-FFF2-40B4-BE49-F238E27FC236}">
                <a16:creationId xmlns:a16="http://schemas.microsoft.com/office/drawing/2014/main" id="{BAB1A83E-86B2-4F0A-84D8-0118B275A99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77121" y="6044788"/>
            <a:ext cx="445604" cy="527545"/>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descr="Tabla&#10;&#10;Descripción generada automáticamente">
            <a:extLst>
              <a:ext uri="{FF2B5EF4-FFF2-40B4-BE49-F238E27FC236}">
                <a16:creationId xmlns:a16="http://schemas.microsoft.com/office/drawing/2014/main" id="{397A7B18-5A4D-4D4C-AB59-60C8B86AE3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91708" y="931190"/>
            <a:ext cx="4582164" cy="5753903"/>
          </a:xfrm>
          <a:prstGeom prst="rect">
            <a:avLst/>
          </a:prstGeom>
        </p:spPr>
      </p:pic>
    </p:spTree>
    <p:extLst>
      <p:ext uri="{BB962C8B-B14F-4D97-AF65-F5344CB8AC3E}">
        <p14:creationId xmlns:p14="http://schemas.microsoft.com/office/powerpoint/2010/main" val="528410495"/>
      </p:ext>
    </p:extLst>
  </p:cSld>
  <p:clrMapOvr>
    <a:masterClrMapping/>
  </p:clrMapOvr>
  <p:transition spd="med">
    <p:pull/>
  </p:transition>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EEADAB16-94CB-4DA4-BC2A-74D5B3677753}"/>
              </a:ext>
            </a:extLst>
          </p:cNvPr>
          <p:cNvSpPr/>
          <p:nvPr/>
        </p:nvSpPr>
        <p:spPr>
          <a:xfrm>
            <a:off x="3077736" y="506721"/>
            <a:ext cx="3780263" cy="461665"/>
          </a:xfrm>
          <a:prstGeom prst="rect">
            <a:avLst/>
          </a:prstGeom>
        </p:spPr>
        <p:txBody>
          <a:bodyPr wrap="square">
            <a:spAutoFit/>
          </a:bodyPr>
          <a:lstStyle/>
          <a:p>
            <a:r>
              <a:rPr lang="en-US" sz="2400" b="1" dirty="0" err="1">
                <a:latin typeface="Arial" panose="020B0604020202020204" pitchFamily="34" charset="0"/>
                <a:cs typeface="Arial" panose="020B0604020202020204" pitchFamily="34" charset="0"/>
              </a:rPr>
              <a:t>Evidencia</a:t>
            </a:r>
            <a:r>
              <a:rPr lang="en-US" sz="2400" b="1" dirty="0">
                <a:latin typeface="Arial" panose="020B0604020202020204" pitchFamily="34" charset="0"/>
                <a:cs typeface="Arial" panose="020B0604020202020204" pitchFamily="34" charset="0"/>
              </a:rPr>
              <a:t> del </a:t>
            </a:r>
            <a:r>
              <a:rPr lang="en-US" sz="2400" b="1" dirty="0" err="1">
                <a:latin typeface="Arial" panose="020B0604020202020204" pitchFamily="34" charset="0"/>
                <a:cs typeface="Arial" panose="020B0604020202020204" pitchFamily="34" charset="0"/>
              </a:rPr>
              <a:t>curso</a:t>
            </a:r>
            <a:endParaRPr lang="en-US" sz="2400" b="1" dirty="0">
              <a:latin typeface="Arial" panose="020B0604020202020204" pitchFamily="34" charset="0"/>
              <a:cs typeface="Arial" panose="020B0604020202020204" pitchFamily="34" charset="0"/>
            </a:endParaRPr>
          </a:p>
        </p:txBody>
      </p:sp>
      <p:pic>
        <p:nvPicPr>
          <p:cNvPr id="3" name="Picture 2" descr="Preparatoria | Grupo Educativo 16 de Septiembre">
            <a:extLst>
              <a:ext uri="{FF2B5EF4-FFF2-40B4-BE49-F238E27FC236}">
                <a16:creationId xmlns:a16="http://schemas.microsoft.com/office/drawing/2014/main" id="{A4CFDDE9-3F48-469B-9F28-73278B64DD4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77121" y="6044788"/>
            <a:ext cx="445604" cy="527545"/>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a:extLst>
              <a:ext uri="{FF2B5EF4-FFF2-40B4-BE49-F238E27FC236}">
                <a16:creationId xmlns:a16="http://schemas.microsoft.com/office/drawing/2014/main" id="{B21DB989-7C69-4287-B8DF-70551734CD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81767" y="968386"/>
            <a:ext cx="3086100" cy="5603947"/>
          </a:xfrm>
          <a:prstGeom prst="rect">
            <a:avLst/>
          </a:prstGeom>
        </p:spPr>
      </p:pic>
      <p:pic>
        <p:nvPicPr>
          <p:cNvPr id="7" name="Imagen 6">
            <a:extLst>
              <a:ext uri="{FF2B5EF4-FFF2-40B4-BE49-F238E27FC236}">
                <a16:creationId xmlns:a16="http://schemas.microsoft.com/office/drawing/2014/main" id="{8A562DED-600D-4515-B5D4-F4B7DCB2BC8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07386" y="968386"/>
            <a:ext cx="3086100" cy="5603947"/>
          </a:xfrm>
          <a:prstGeom prst="rect">
            <a:avLst/>
          </a:prstGeom>
        </p:spPr>
      </p:pic>
    </p:spTree>
    <p:extLst>
      <p:ext uri="{BB962C8B-B14F-4D97-AF65-F5344CB8AC3E}">
        <p14:creationId xmlns:p14="http://schemas.microsoft.com/office/powerpoint/2010/main" val="2643255582"/>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ángulo 3">
            <a:extLst>
              <a:ext uri="{FF2B5EF4-FFF2-40B4-BE49-F238E27FC236}">
                <a16:creationId xmlns:a16="http://schemas.microsoft.com/office/drawing/2014/main" id="{5667FA58-E845-4DD5-94B6-627E28E26507}"/>
              </a:ext>
            </a:extLst>
          </p:cNvPr>
          <p:cNvSpPr/>
          <p:nvPr/>
        </p:nvSpPr>
        <p:spPr>
          <a:xfrm>
            <a:off x="4390588" y="33338"/>
            <a:ext cx="2800511" cy="379136"/>
          </a:xfrm>
          <a:prstGeom prst="rect">
            <a:avLst/>
          </a:prstGeom>
        </p:spPr>
        <p:txBody>
          <a:bodyPr vert="horz" lIns="91440" tIns="45720" rIns="91440" bIns="45720" rtlCol="0" anchor="b">
            <a:normAutofit fontScale="92500" lnSpcReduction="10000"/>
          </a:bodyPr>
          <a:lstStyle/>
          <a:p>
            <a:pPr>
              <a:lnSpc>
                <a:spcPct val="90000"/>
              </a:lnSpc>
              <a:spcBef>
                <a:spcPct val="0"/>
              </a:spcBef>
              <a:spcAft>
                <a:spcPts val="600"/>
              </a:spcAft>
            </a:pPr>
            <a:r>
              <a:rPr lang="en-US" sz="2400" b="1" dirty="0">
                <a:latin typeface="Arial" panose="020B0604020202020204" pitchFamily="34" charset="0"/>
                <a:ea typeface="+mj-ea"/>
                <a:cs typeface="Arial" panose="020B0604020202020204" pitchFamily="34" charset="0"/>
              </a:rPr>
              <a:t>Conclusion</a:t>
            </a:r>
          </a:p>
        </p:txBody>
      </p:sp>
      <p:sp>
        <p:nvSpPr>
          <p:cNvPr id="1033"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7753" y="4409267"/>
            <a:ext cx="2606040" cy="18288"/>
          </a:xfrm>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 name="connsiteX0" fmla="*/ 0 w 2606040"/>
              <a:gd name="connsiteY0" fmla="*/ 0 h 18288"/>
              <a:gd name="connsiteX1" fmla="*/ 599389 w 2606040"/>
              <a:gd name="connsiteY1" fmla="*/ 0 h 18288"/>
              <a:gd name="connsiteX2" fmla="*/ 1303020 w 2606040"/>
              <a:gd name="connsiteY2" fmla="*/ 0 h 18288"/>
              <a:gd name="connsiteX3" fmla="*/ 1876349 w 2606040"/>
              <a:gd name="connsiteY3" fmla="*/ 0 h 18288"/>
              <a:gd name="connsiteX4" fmla="*/ 2606040 w 2606040"/>
              <a:gd name="connsiteY4" fmla="*/ 0 h 18288"/>
              <a:gd name="connsiteX5" fmla="*/ 2606040 w 2606040"/>
              <a:gd name="connsiteY5" fmla="*/ 18288 h 18288"/>
              <a:gd name="connsiteX6" fmla="*/ 1980590 w 2606040"/>
              <a:gd name="connsiteY6" fmla="*/ 18288 h 18288"/>
              <a:gd name="connsiteX7" fmla="*/ 1276960 w 2606040"/>
              <a:gd name="connsiteY7" fmla="*/ 18288 h 18288"/>
              <a:gd name="connsiteX8" fmla="*/ 65151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11079" y="-22080"/>
                  <a:pt x="479378" y="-26537"/>
                  <a:pt x="625450" y="0"/>
                </a:cubicBezTo>
                <a:cubicBezTo>
                  <a:pt x="925937" y="-4758"/>
                  <a:pt x="973176" y="15739"/>
                  <a:pt x="1224839" y="0"/>
                </a:cubicBezTo>
                <a:cubicBezTo>
                  <a:pt x="1479663" y="-11328"/>
                  <a:pt x="1566636" y="18697"/>
                  <a:pt x="1824228" y="0"/>
                </a:cubicBezTo>
                <a:cubicBezTo>
                  <a:pt x="2086799" y="-72665"/>
                  <a:pt x="2306223" y="-891"/>
                  <a:pt x="2606040" y="0"/>
                </a:cubicBezTo>
                <a:cubicBezTo>
                  <a:pt x="2606645" y="4461"/>
                  <a:pt x="2607031" y="13181"/>
                  <a:pt x="2606040" y="18288"/>
                </a:cubicBezTo>
                <a:cubicBezTo>
                  <a:pt x="2260204" y="29342"/>
                  <a:pt x="2175708" y="5614"/>
                  <a:pt x="1902409" y="18288"/>
                </a:cubicBezTo>
                <a:cubicBezTo>
                  <a:pt x="1638502" y="41064"/>
                  <a:pt x="1460923" y="-16269"/>
                  <a:pt x="1276960" y="18288"/>
                </a:cubicBezTo>
                <a:cubicBezTo>
                  <a:pt x="1057717" y="14361"/>
                  <a:pt x="867956" y="2320"/>
                  <a:pt x="677570" y="18288"/>
                </a:cubicBezTo>
                <a:cubicBezTo>
                  <a:pt x="457951" y="33373"/>
                  <a:pt x="189752" y="55388"/>
                  <a:pt x="0" y="18288"/>
                </a:cubicBezTo>
                <a:cubicBezTo>
                  <a:pt x="1586" y="13022"/>
                  <a:pt x="-95" y="4569"/>
                  <a:pt x="0" y="0"/>
                </a:cubicBezTo>
                <a:close/>
              </a:path>
              <a:path w="2606040" h="18288" stroke="0" extrusionOk="0">
                <a:moveTo>
                  <a:pt x="0" y="0"/>
                </a:moveTo>
                <a:cubicBezTo>
                  <a:pt x="172759" y="3236"/>
                  <a:pt x="361166" y="-13413"/>
                  <a:pt x="599389" y="0"/>
                </a:cubicBezTo>
                <a:cubicBezTo>
                  <a:pt x="841226" y="37042"/>
                  <a:pt x="968991" y="14587"/>
                  <a:pt x="1303020" y="0"/>
                </a:cubicBezTo>
                <a:cubicBezTo>
                  <a:pt x="1643101" y="-7120"/>
                  <a:pt x="1717813" y="7213"/>
                  <a:pt x="1876349" y="0"/>
                </a:cubicBezTo>
                <a:cubicBezTo>
                  <a:pt x="2036762" y="-14138"/>
                  <a:pt x="2426397" y="-4451"/>
                  <a:pt x="2606040" y="0"/>
                </a:cubicBezTo>
                <a:cubicBezTo>
                  <a:pt x="2606314" y="8448"/>
                  <a:pt x="2606550" y="14527"/>
                  <a:pt x="2606040" y="18288"/>
                </a:cubicBezTo>
                <a:cubicBezTo>
                  <a:pt x="2344840" y="2643"/>
                  <a:pt x="2192043" y="7399"/>
                  <a:pt x="1980590" y="18288"/>
                </a:cubicBezTo>
                <a:cubicBezTo>
                  <a:pt x="1783984" y="-9745"/>
                  <a:pt x="1487673" y="45908"/>
                  <a:pt x="1276960" y="18288"/>
                </a:cubicBezTo>
                <a:cubicBezTo>
                  <a:pt x="1088134" y="-41257"/>
                  <a:pt x="877974" y="49968"/>
                  <a:pt x="651510" y="18288"/>
                </a:cubicBezTo>
                <a:cubicBezTo>
                  <a:pt x="430798" y="-27764"/>
                  <a:pt x="132889" y="-33467"/>
                  <a:pt x="0" y="18288"/>
                </a:cubicBezTo>
                <a:cubicBezTo>
                  <a:pt x="212" y="10845"/>
                  <a:pt x="-833" y="6193"/>
                  <a:pt x="0" y="0"/>
                </a:cubicBezTo>
                <a:close/>
              </a:path>
              <a:path w="2606040" h="18288" fill="none" stroke="0" extrusionOk="0">
                <a:moveTo>
                  <a:pt x="0" y="0"/>
                </a:moveTo>
                <a:cubicBezTo>
                  <a:pt x="202328" y="-14716"/>
                  <a:pt x="332722" y="-11499"/>
                  <a:pt x="625450" y="0"/>
                </a:cubicBezTo>
                <a:cubicBezTo>
                  <a:pt x="927712" y="6878"/>
                  <a:pt x="971143" y="7084"/>
                  <a:pt x="1224839" y="0"/>
                </a:cubicBezTo>
                <a:cubicBezTo>
                  <a:pt x="1477775" y="-16815"/>
                  <a:pt x="1569904" y="19146"/>
                  <a:pt x="1824228" y="0"/>
                </a:cubicBezTo>
                <a:cubicBezTo>
                  <a:pt x="2055206" y="24867"/>
                  <a:pt x="2317192" y="-62872"/>
                  <a:pt x="2606040" y="0"/>
                </a:cubicBezTo>
                <a:cubicBezTo>
                  <a:pt x="2606166" y="3680"/>
                  <a:pt x="2606905" y="11461"/>
                  <a:pt x="2606040" y="18288"/>
                </a:cubicBezTo>
                <a:cubicBezTo>
                  <a:pt x="2234648" y="26976"/>
                  <a:pt x="2180202" y="-10361"/>
                  <a:pt x="1902409" y="18288"/>
                </a:cubicBezTo>
                <a:cubicBezTo>
                  <a:pt x="1635562" y="47194"/>
                  <a:pt x="1477339" y="4794"/>
                  <a:pt x="1276960" y="18288"/>
                </a:cubicBezTo>
                <a:cubicBezTo>
                  <a:pt x="1058094" y="66922"/>
                  <a:pt x="904206" y="-20636"/>
                  <a:pt x="677570" y="18288"/>
                </a:cubicBezTo>
                <a:cubicBezTo>
                  <a:pt x="485746" y="14713"/>
                  <a:pt x="195925" y="33005"/>
                  <a:pt x="0" y="18288"/>
                </a:cubicBezTo>
                <a:cubicBezTo>
                  <a:pt x="1168" y="12774"/>
                  <a:pt x="-229" y="374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66776" y="-600"/>
                          <a:pt x="322756" y="3201"/>
                          <a:pt x="625450" y="0"/>
                        </a:cubicBezTo>
                        <a:cubicBezTo>
                          <a:pt x="928144" y="-3201"/>
                          <a:pt x="968141" y="9269"/>
                          <a:pt x="1224839" y="0"/>
                        </a:cubicBezTo>
                        <a:cubicBezTo>
                          <a:pt x="1481537" y="-9269"/>
                          <a:pt x="1569059" y="21947"/>
                          <a:pt x="1824228" y="0"/>
                        </a:cubicBezTo>
                        <a:cubicBezTo>
                          <a:pt x="2079397" y="-21947"/>
                          <a:pt x="2326053" y="-10194"/>
                          <a:pt x="2606040" y="0"/>
                        </a:cubicBezTo>
                        <a:cubicBezTo>
                          <a:pt x="2605462" y="4771"/>
                          <a:pt x="2606793" y="12323"/>
                          <a:pt x="2606040" y="18288"/>
                        </a:cubicBezTo>
                        <a:cubicBezTo>
                          <a:pt x="2256758" y="31410"/>
                          <a:pt x="2173673" y="-12878"/>
                          <a:pt x="1902409" y="18288"/>
                        </a:cubicBezTo>
                        <a:cubicBezTo>
                          <a:pt x="1631145" y="49454"/>
                          <a:pt x="1461378" y="5466"/>
                          <a:pt x="1276960" y="18288"/>
                        </a:cubicBezTo>
                        <a:cubicBezTo>
                          <a:pt x="1092542" y="31110"/>
                          <a:pt x="890442" y="13213"/>
                          <a:pt x="677570" y="18288"/>
                        </a:cubicBezTo>
                        <a:cubicBezTo>
                          <a:pt x="464698" y="23364"/>
                          <a:pt x="187648" y="35837"/>
                          <a:pt x="0" y="18288"/>
                        </a:cubicBezTo>
                        <a:cubicBezTo>
                          <a:pt x="841" y="12879"/>
                          <a:pt x="-726" y="3977"/>
                          <a:pt x="0" y="0"/>
                        </a:cubicBezTo>
                        <a:close/>
                      </a:path>
                      <a:path w="2606040" h="18288" stroke="0" extrusionOk="0">
                        <a:moveTo>
                          <a:pt x="0" y="0"/>
                        </a:moveTo>
                        <a:cubicBezTo>
                          <a:pt x="197231" y="3803"/>
                          <a:pt x="358914" y="-9291"/>
                          <a:pt x="599389" y="0"/>
                        </a:cubicBezTo>
                        <a:cubicBezTo>
                          <a:pt x="839864" y="9291"/>
                          <a:pt x="979371" y="8509"/>
                          <a:pt x="1303020" y="0"/>
                        </a:cubicBezTo>
                        <a:cubicBezTo>
                          <a:pt x="1626669" y="-8509"/>
                          <a:pt x="1726300" y="7440"/>
                          <a:pt x="1876349" y="0"/>
                        </a:cubicBezTo>
                        <a:cubicBezTo>
                          <a:pt x="2026398" y="-7440"/>
                          <a:pt x="2430712" y="17957"/>
                          <a:pt x="2606040" y="0"/>
                        </a:cubicBezTo>
                        <a:cubicBezTo>
                          <a:pt x="2605426" y="8857"/>
                          <a:pt x="2606544" y="13619"/>
                          <a:pt x="2606040" y="18288"/>
                        </a:cubicBezTo>
                        <a:cubicBezTo>
                          <a:pt x="2393024" y="2241"/>
                          <a:pt x="2191161" y="39259"/>
                          <a:pt x="1980590" y="18288"/>
                        </a:cubicBezTo>
                        <a:cubicBezTo>
                          <a:pt x="1770019" y="-2683"/>
                          <a:pt x="1476440" y="36114"/>
                          <a:pt x="1276960" y="18288"/>
                        </a:cubicBezTo>
                        <a:cubicBezTo>
                          <a:pt x="1077480" y="463"/>
                          <a:pt x="880988" y="42125"/>
                          <a:pt x="651510" y="18288"/>
                        </a:cubicBezTo>
                        <a:cubicBezTo>
                          <a:pt x="422032" y="-5549"/>
                          <a:pt x="130744" y="-1947"/>
                          <a:pt x="0" y="18288"/>
                        </a:cubicBezTo>
                        <a:cubicBezTo>
                          <a:pt x="-487" y="10816"/>
                          <a:pt x="-839" y="6058"/>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El futuro está detrás, el pasado delante | &quot;El mundo sólo tiene interés  hacia adelante…&quot;, Pierre Teilhard de Chardin">
            <a:extLst>
              <a:ext uri="{FF2B5EF4-FFF2-40B4-BE49-F238E27FC236}">
                <a16:creationId xmlns:a16="http://schemas.microsoft.com/office/drawing/2014/main" id="{960AFD6C-A6D2-4053-A158-93975F56E60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8415" r="5917"/>
          <a:stretch/>
        </p:blipFill>
        <p:spPr bwMode="auto">
          <a:xfrm>
            <a:off x="-33453" y="390174"/>
            <a:ext cx="2745468" cy="5654614"/>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ffectLst>
            <a:glow rad="63500">
              <a:schemeClr val="accent2">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6" name="Picture 2" descr="Preparatoria | Grupo Educativo 16 de Septiembre">
            <a:extLst>
              <a:ext uri="{FF2B5EF4-FFF2-40B4-BE49-F238E27FC236}">
                <a16:creationId xmlns:a16="http://schemas.microsoft.com/office/drawing/2014/main" id="{CE7735ED-A26A-451A-BCE9-08B0E645606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77121" y="6044788"/>
            <a:ext cx="445604" cy="527545"/>
          </a:xfrm>
          <a:prstGeom prst="rect">
            <a:avLst/>
          </a:prstGeom>
          <a:noFill/>
          <a:extLst>
            <a:ext uri="{909E8E84-426E-40DD-AFC4-6F175D3DCCD1}">
              <a14:hiddenFill xmlns:a14="http://schemas.microsoft.com/office/drawing/2010/main">
                <a:solidFill>
                  <a:srgbClr val="FFFFFF"/>
                </a:solidFill>
              </a14:hiddenFill>
            </a:ext>
          </a:extLst>
        </p:spPr>
      </p:pic>
      <p:sp>
        <p:nvSpPr>
          <p:cNvPr id="8" name="Rectángulo 7">
            <a:extLst>
              <a:ext uri="{FF2B5EF4-FFF2-40B4-BE49-F238E27FC236}">
                <a16:creationId xmlns:a16="http://schemas.microsoft.com/office/drawing/2014/main" id="{B9C7E50A-19D2-4CAF-B3A7-D985E67119E1}"/>
              </a:ext>
            </a:extLst>
          </p:cNvPr>
          <p:cNvSpPr/>
          <p:nvPr/>
        </p:nvSpPr>
        <p:spPr>
          <a:xfrm>
            <a:off x="2689714" y="211758"/>
            <a:ext cx="5896726" cy="6845400"/>
          </a:xfrm>
          <a:prstGeom prst="rect">
            <a:avLst/>
          </a:prstGeom>
        </p:spPr>
        <p:txBody>
          <a:bodyPr wrap="square">
            <a:spAutoFit/>
          </a:bodyPr>
          <a:lstStyle/>
          <a:p>
            <a:pPr algn="just">
              <a:lnSpc>
                <a:spcPct val="150000"/>
              </a:lnSpc>
            </a:pPr>
            <a:r>
              <a:rPr lang="es-MX" sz="1400" b="1" dirty="0">
                <a:ea typeface="Calibri" panose="020F0502020204030204" pitchFamily="34" charset="0"/>
                <a:cs typeface="Times New Roman" panose="02020603050405020304" pitchFamily="18" charset="0"/>
              </a:rPr>
              <a:t>          Es necesario comprender el pasado para comprender el presente, la historia proporciona un contexto crucial para entender los problemas contemporáneos. Los Docentes deben estar mejor equipados para analizar y abordar los desafíos actuales, ya que pueden identificar patrones y lecciones aprendidas de la historia.</a:t>
            </a:r>
            <a:endParaRPr lang="en-US" sz="1400" b="1" dirty="0">
              <a:ea typeface="Calibri" panose="020F0502020204030204" pitchFamily="34" charset="0"/>
              <a:cs typeface="Times New Roman" panose="02020603050405020304" pitchFamily="18" charset="0"/>
            </a:endParaRPr>
          </a:p>
          <a:p>
            <a:pPr algn="just">
              <a:lnSpc>
                <a:spcPct val="150000"/>
              </a:lnSpc>
            </a:pPr>
            <a:r>
              <a:rPr lang="es-MX" sz="1400" b="1" dirty="0">
                <a:ea typeface="Calibri" panose="020F0502020204030204" pitchFamily="34" charset="0"/>
                <a:cs typeface="Times New Roman" panose="02020603050405020304" pitchFamily="18" charset="0"/>
              </a:rPr>
              <a:t>         La principal idea es fomentar el pensamiento crítico, invitando de esta manera a los Docentes el que sea un nuevo reto de enseñanza-aprendizaje y lograr cuestionar, investigar y analizar evidencias. Aprender a evaluar fuentes, reconocer sesgos y desarrollar habilidades de pensamiento crítico que son valiosas en muchas áreas de la vida, el objetivo de este manual es saber explorar sus raíces culturales, entender su herencia y conectarse con su identidad, también promueve la apreciación de la diversidad cultural y la tolerancia. </a:t>
            </a:r>
            <a:endParaRPr lang="en-US" sz="1400" b="1" dirty="0">
              <a:ea typeface="Calibri" panose="020F0502020204030204" pitchFamily="34" charset="0"/>
              <a:cs typeface="Times New Roman" panose="02020603050405020304" pitchFamily="18" charset="0"/>
            </a:endParaRPr>
          </a:p>
          <a:p>
            <a:pPr algn="just">
              <a:lnSpc>
                <a:spcPct val="150000"/>
              </a:lnSpc>
            </a:pPr>
            <a:r>
              <a:rPr lang="es-MX" sz="1400" b="1" dirty="0">
                <a:ea typeface="Calibri" panose="020F0502020204030204" pitchFamily="34" charset="0"/>
                <a:cs typeface="Times New Roman" panose="02020603050405020304" pitchFamily="18" charset="0"/>
              </a:rPr>
              <a:t>          Es una tarea para los Docentes cumplir con el papel esencial en la formación integral de los estudiantes al proporcionarles conocimientos, habilidades y perspectivas que son valiosos a lo largo de sus vidas. La comprensión del pasado y su impacto en el presente es crucial para el desarrollo de ciudadanos informados y reflexivos, lograr con todo lo anterior, ser ciudadanos comprometidos, primero con ellos mismos, después con la sociedad para proponer nuevos retos a este mundo globalizado que tanto lo necesita.</a:t>
            </a:r>
            <a:endParaRPr lang="en-US" sz="1400" b="1"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09195658"/>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B9AB37D4-2C45-46E4-8C11-0C3F1B1EC2E3}"/>
              </a:ext>
            </a:extLst>
          </p:cNvPr>
          <p:cNvPicPr>
            <a:picLocks noChangeAspect="1"/>
          </p:cNvPicPr>
          <p:nvPr/>
        </p:nvPicPr>
        <p:blipFill>
          <a:blip r:embed="rId2"/>
          <a:stretch>
            <a:fillRect/>
          </a:stretch>
        </p:blipFill>
        <p:spPr>
          <a:xfrm>
            <a:off x="0" y="0"/>
            <a:ext cx="9144000" cy="6860786"/>
          </a:xfrm>
          <a:prstGeom prst="rect">
            <a:avLst/>
          </a:prstGeom>
        </p:spPr>
      </p:pic>
      <p:sp>
        <p:nvSpPr>
          <p:cNvPr id="9" name="Rectángulo 8">
            <a:extLst>
              <a:ext uri="{FF2B5EF4-FFF2-40B4-BE49-F238E27FC236}">
                <a16:creationId xmlns:a16="http://schemas.microsoft.com/office/drawing/2014/main" id="{909BF33E-595F-422D-A6A8-96B9B6434A3E}"/>
              </a:ext>
            </a:extLst>
          </p:cNvPr>
          <p:cNvSpPr/>
          <p:nvPr/>
        </p:nvSpPr>
        <p:spPr>
          <a:xfrm>
            <a:off x="2497873" y="1053129"/>
            <a:ext cx="4148254" cy="461665"/>
          </a:xfrm>
          <a:prstGeom prst="rect">
            <a:avLst/>
          </a:prstGeom>
        </p:spPr>
        <p:txBody>
          <a:bodyPr wrap="square">
            <a:spAutoFit/>
          </a:bodyPr>
          <a:lstStyle/>
          <a:p>
            <a:r>
              <a:rPr lang="en-US"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Refencias</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bilbliográficas</a:t>
            </a:r>
            <a:endParaRPr lang="en-US" b="1" dirty="0">
              <a:latin typeface="Arial" panose="020B0604020202020204" pitchFamily="34" charset="0"/>
              <a:cs typeface="Arial" panose="020B0604020202020204" pitchFamily="34" charset="0"/>
            </a:endParaRPr>
          </a:p>
        </p:txBody>
      </p:sp>
      <p:pic>
        <p:nvPicPr>
          <p:cNvPr id="4" name="Picture 2" descr="Preparatoria | Grupo Educativo 16 de Septiembre">
            <a:extLst>
              <a:ext uri="{FF2B5EF4-FFF2-40B4-BE49-F238E27FC236}">
                <a16:creationId xmlns:a16="http://schemas.microsoft.com/office/drawing/2014/main" id="{722AF1BE-C73B-4CDB-9706-F447BB289F1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77121" y="6044788"/>
            <a:ext cx="445604" cy="527545"/>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a:extLst>
              <a:ext uri="{FF2B5EF4-FFF2-40B4-BE49-F238E27FC236}">
                <a16:creationId xmlns:a16="http://schemas.microsoft.com/office/drawing/2014/main" id="{AAE53437-AEC6-4F5C-AF54-87E5F983F3E7}"/>
              </a:ext>
            </a:extLst>
          </p:cNvPr>
          <p:cNvPicPr>
            <a:picLocks noChangeAspect="1"/>
          </p:cNvPicPr>
          <p:nvPr/>
        </p:nvPicPr>
        <p:blipFill rotWithShape="1">
          <a:blip r:embed="rId4"/>
          <a:srcRect t="8156" b="27103"/>
          <a:stretch/>
        </p:blipFill>
        <p:spPr>
          <a:xfrm>
            <a:off x="1700181" y="1514794"/>
            <a:ext cx="5769732" cy="4819099"/>
          </a:xfrm>
          <a:prstGeom prst="rect">
            <a:avLst/>
          </a:prstGeom>
        </p:spPr>
      </p:pic>
    </p:spTree>
    <p:extLst>
      <p:ext uri="{BB962C8B-B14F-4D97-AF65-F5344CB8AC3E}">
        <p14:creationId xmlns:p14="http://schemas.microsoft.com/office/powerpoint/2010/main" val="3846194359"/>
      </p:ext>
    </p:extLst>
  </p:cSld>
  <p:clrMapOvr>
    <a:masterClrMapping/>
  </p:clrMapOvr>
  <p:transition spd="med">
    <p:pull dir="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4CBF17ED-DE60-4314-9B59-6860B13D0E9A}"/>
              </a:ext>
            </a:extLst>
          </p:cNvPr>
          <p:cNvPicPr>
            <a:picLocks noChangeAspect="1"/>
          </p:cNvPicPr>
          <p:nvPr/>
        </p:nvPicPr>
        <p:blipFill>
          <a:blip r:embed="rId2"/>
          <a:stretch>
            <a:fillRect/>
          </a:stretch>
        </p:blipFill>
        <p:spPr>
          <a:xfrm>
            <a:off x="0" y="-33456"/>
            <a:ext cx="9188608" cy="6891456"/>
          </a:xfrm>
          <a:prstGeom prst="rect">
            <a:avLst/>
          </a:prstGeom>
        </p:spPr>
      </p:pic>
      <p:pic>
        <p:nvPicPr>
          <p:cNvPr id="3" name="Imagen 2">
            <a:extLst>
              <a:ext uri="{FF2B5EF4-FFF2-40B4-BE49-F238E27FC236}">
                <a16:creationId xmlns:a16="http://schemas.microsoft.com/office/drawing/2014/main" id="{399FBE2D-7D1E-4FFD-8575-1FA371EEE9E8}"/>
              </a:ext>
            </a:extLst>
          </p:cNvPr>
          <p:cNvPicPr>
            <a:picLocks noChangeAspect="1"/>
          </p:cNvPicPr>
          <p:nvPr/>
        </p:nvPicPr>
        <p:blipFill rotWithShape="1">
          <a:blip r:embed="rId3"/>
          <a:srcRect t="73089"/>
          <a:stretch/>
        </p:blipFill>
        <p:spPr>
          <a:xfrm>
            <a:off x="1780288" y="1126272"/>
            <a:ext cx="6391810" cy="2219094"/>
          </a:xfrm>
          <a:prstGeom prst="rect">
            <a:avLst/>
          </a:prstGeom>
        </p:spPr>
      </p:pic>
    </p:spTree>
    <p:extLst>
      <p:ext uri="{BB962C8B-B14F-4D97-AF65-F5344CB8AC3E}">
        <p14:creationId xmlns:p14="http://schemas.microsoft.com/office/powerpoint/2010/main" val="3781432692"/>
      </p:ext>
    </p:extLst>
  </p:cSld>
  <p:clrMapOvr>
    <a:masterClrMapping/>
  </p:clrMapOvr>
  <p:transition spd="med">
    <p:pull dir="d"/>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magen 5">
            <a:extLst>
              <a:ext uri="{FF2B5EF4-FFF2-40B4-BE49-F238E27FC236}">
                <a16:creationId xmlns:a16="http://schemas.microsoft.com/office/drawing/2014/main" id="{9E13C938-EF36-483D-88A0-56B4DE433E4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t="8397" r="8592" b="2"/>
          <a:stretch/>
        </p:blipFill>
        <p:spPr>
          <a:xfrm>
            <a:off x="2642616" y="10"/>
            <a:ext cx="6501384" cy="6857990"/>
          </a:xfrm>
          <a:prstGeom prst="rect">
            <a:avLst/>
          </a:prstGeom>
        </p:spPr>
      </p:pic>
      <p:sp>
        <p:nvSpPr>
          <p:cNvPr id="13" name="Rectangle 12">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1745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ángulo 1">
            <a:extLst>
              <a:ext uri="{FF2B5EF4-FFF2-40B4-BE49-F238E27FC236}">
                <a16:creationId xmlns:a16="http://schemas.microsoft.com/office/drawing/2014/main" id="{7068CF4D-5CED-4909-A4DD-0924FD65C5DD}"/>
              </a:ext>
            </a:extLst>
          </p:cNvPr>
          <p:cNvSpPr/>
          <p:nvPr/>
        </p:nvSpPr>
        <p:spPr>
          <a:xfrm>
            <a:off x="2642616" y="587050"/>
            <a:ext cx="2578608" cy="512967"/>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2400" dirty="0">
                <a:latin typeface="+mj-lt"/>
                <a:ea typeface="+mj-ea"/>
                <a:cs typeface="+mj-cs"/>
              </a:rPr>
              <a:t> </a:t>
            </a:r>
            <a:r>
              <a:rPr lang="en-US" sz="2400" b="1" dirty="0" err="1">
                <a:latin typeface="Arial" panose="020B0604020202020204" pitchFamily="34" charset="0"/>
                <a:ea typeface="+mj-ea"/>
                <a:cs typeface="Arial" panose="020B0604020202020204" pitchFamily="34" charset="0"/>
              </a:rPr>
              <a:t>Introducción</a:t>
            </a:r>
            <a:endParaRPr lang="en-US" sz="2400" b="1" dirty="0">
              <a:latin typeface="Arial" panose="020B0604020202020204" pitchFamily="34" charset="0"/>
              <a:ea typeface="+mj-ea"/>
              <a:cs typeface="Arial" panose="020B0604020202020204" pitchFamily="34" charset="0"/>
            </a:endParaRPr>
          </a:p>
        </p:txBody>
      </p:sp>
      <p:sp>
        <p:nvSpPr>
          <p:cNvPr id="15" name="Rectangle 14">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87775" y="674370"/>
            <a:ext cx="73152" cy="411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 name="Rectangle 16">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183" y="2443480"/>
            <a:ext cx="2475738"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ángulo 2">
            <a:extLst>
              <a:ext uri="{FF2B5EF4-FFF2-40B4-BE49-F238E27FC236}">
                <a16:creationId xmlns:a16="http://schemas.microsoft.com/office/drawing/2014/main" id="{9D2D63F3-5C74-43EA-A6E6-2F5C2F7177B9}"/>
              </a:ext>
            </a:extLst>
          </p:cNvPr>
          <p:cNvSpPr/>
          <p:nvPr/>
        </p:nvSpPr>
        <p:spPr>
          <a:xfrm>
            <a:off x="122014" y="950097"/>
            <a:ext cx="6501384" cy="5229573"/>
          </a:xfrm>
          <a:prstGeom prst="rect">
            <a:avLst/>
          </a:prstGeom>
        </p:spPr>
        <p:txBody>
          <a:bodyPr wrap="square">
            <a:spAutoFit/>
          </a:bodyPr>
          <a:lstStyle/>
          <a:p>
            <a:pPr indent="450215" algn="just">
              <a:lnSpc>
                <a:spcPct val="150000"/>
              </a:lnSpc>
            </a:pPr>
            <a:r>
              <a:rPr lang="es-MX" sz="1400" b="1" dirty="0"/>
              <a:t>La enseñanza de la historia desempeña un papel fundamental en la formación de ciudadanos críticos, conscientes de su herencia cultural y capaces de comprender el mundo en el que viven. Este manual ha sido diseñado específicamente para futuros docentes de historia en el nivel de educación secundaria en México, con el propósito de brindar una guía sólida y completa que les permita llevar a cabo una enseñanza efectiva y significativa de esta disciplina. La historia no es simplemente un relato de hechos pasados, sino una ventana a la comprensión del presente y del futuro. Cada módulo presentado en este manual se centra en objetivos clave que abordan la relevancia de la historia en la educación, desde su papel en la comprensión del mundo actual hasta su capacidad para promover valores ciudadanos y una apreciación de la diversidad cultural. </a:t>
            </a:r>
            <a:endParaRPr lang="en-US" sz="1400" b="1" dirty="0"/>
          </a:p>
          <a:p>
            <a:pPr indent="450215" algn="just">
              <a:lnSpc>
                <a:spcPct val="150000"/>
              </a:lnSpc>
            </a:pPr>
            <a:r>
              <a:rPr lang="es-MX" sz="1400" b="1" dirty="0"/>
              <a:t>Cada módulo se compone de una variedad de subtemas y competencias específicas, diseñadas para desarrollar las habilidades necesarias en futuros docentes de historia. Estas habilidades no solo incluyen la capacidad de impartir conocimientos históricos de manera efectiva, sino también la promoción del pensamiento crítico, la investigación y la ciudadanía activa en sus futuros estudiantes.</a:t>
            </a:r>
            <a:endParaRPr lang="en-US" sz="1400" b="1" dirty="0"/>
          </a:p>
        </p:txBody>
      </p:sp>
      <p:pic>
        <p:nvPicPr>
          <p:cNvPr id="9" name="Picture 2" descr="Preparatoria | Grupo Educativo 16 de Septiembre">
            <a:extLst>
              <a:ext uri="{FF2B5EF4-FFF2-40B4-BE49-F238E27FC236}">
                <a16:creationId xmlns:a16="http://schemas.microsoft.com/office/drawing/2014/main" id="{0CDE0F66-1749-44CB-82D0-C6812C1137A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77121" y="6044788"/>
            <a:ext cx="445604" cy="527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439845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a:extLst>
              <a:ext uri="{FF2B5EF4-FFF2-40B4-BE49-F238E27FC236}">
                <a16:creationId xmlns:a16="http://schemas.microsoft.com/office/drawing/2014/main" id="{4691D53D-5EA1-4784-B485-65B3AAC996A1}"/>
              </a:ext>
            </a:extLst>
          </p:cNvPr>
          <p:cNvSpPr/>
          <p:nvPr/>
        </p:nvSpPr>
        <p:spPr>
          <a:xfrm>
            <a:off x="3077736" y="1019676"/>
            <a:ext cx="3780263" cy="461665"/>
          </a:xfrm>
          <a:prstGeom prst="rect">
            <a:avLst/>
          </a:prstGeom>
        </p:spPr>
        <p:txBody>
          <a:bodyPr wrap="square">
            <a:spAutoFit/>
          </a:bodyPr>
          <a:lstStyle/>
          <a:p>
            <a:r>
              <a:rPr lang="en-US" sz="2400" b="1" dirty="0" err="1">
                <a:latin typeface="Arial" panose="020B0604020202020204" pitchFamily="34" charset="0"/>
                <a:cs typeface="Arial" panose="020B0604020202020204" pitchFamily="34" charset="0"/>
              </a:rPr>
              <a:t>Objetivo</a:t>
            </a:r>
            <a:r>
              <a:rPr lang="en-US" sz="2400" b="1" dirty="0">
                <a:latin typeface="Arial" panose="020B0604020202020204" pitchFamily="34" charset="0"/>
                <a:cs typeface="Arial" panose="020B0604020202020204" pitchFamily="34" charset="0"/>
              </a:rPr>
              <a:t> del </a:t>
            </a:r>
            <a:r>
              <a:rPr lang="en-US" sz="2400" b="1" dirty="0" err="1">
                <a:latin typeface="Arial" panose="020B0604020202020204" pitchFamily="34" charset="0"/>
                <a:cs typeface="Arial" panose="020B0604020202020204" pitchFamily="34" charset="0"/>
              </a:rPr>
              <a:t>curso</a:t>
            </a:r>
            <a:endParaRPr lang="en-US" b="1" dirty="0">
              <a:latin typeface="Arial" panose="020B0604020202020204" pitchFamily="34" charset="0"/>
              <a:cs typeface="Arial" panose="020B0604020202020204" pitchFamily="34" charset="0"/>
            </a:endParaRPr>
          </a:p>
        </p:txBody>
      </p:sp>
      <p:pic>
        <p:nvPicPr>
          <p:cNvPr id="3" name="Imagen 2">
            <a:extLst>
              <a:ext uri="{FF2B5EF4-FFF2-40B4-BE49-F238E27FC236}">
                <a16:creationId xmlns:a16="http://schemas.microsoft.com/office/drawing/2014/main" id="{7E197A1E-CBBF-4A98-9E4E-8F5BCD26711A}"/>
              </a:ext>
            </a:extLst>
          </p:cNvPr>
          <p:cNvPicPr>
            <a:picLocks noChangeAspect="1"/>
          </p:cNvPicPr>
          <p:nvPr/>
        </p:nvPicPr>
        <p:blipFill>
          <a:blip r:embed="rId2"/>
          <a:stretch>
            <a:fillRect/>
          </a:stretch>
        </p:blipFill>
        <p:spPr>
          <a:xfrm>
            <a:off x="1" y="0"/>
            <a:ext cx="9143999" cy="6858000"/>
          </a:xfrm>
          <a:prstGeom prst="rect">
            <a:avLst/>
          </a:prstGeom>
        </p:spPr>
      </p:pic>
      <p:sp>
        <p:nvSpPr>
          <p:cNvPr id="5" name="Rectángulo 4">
            <a:extLst>
              <a:ext uri="{FF2B5EF4-FFF2-40B4-BE49-F238E27FC236}">
                <a16:creationId xmlns:a16="http://schemas.microsoft.com/office/drawing/2014/main" id="{ED79FE30-7396-44F4-BD22-4E00F46E6419}"/>
              </a:ext>
            </a:extLst>
          </p:cNvPr>
          <p:cNvSpPr/>
          <p:nvPr/>
        </p:nvSpPr>
        <p:spPr>
          <a:xfrm>
            <a:off x="272038" y="1321241"/>
            <a:ext cx="4154996" cy="4583242"/>
          </a:xfrm>
          <a:prstGeom prst="rect">
            <a:avLst/>
          </a:prstGeom>
        </p:spPr>
        <p:txBody>
          <a:bodyPr wrap="square">
            <a:spAutoFit/>
          </a:bodyPr>
          <a:lstStyle/>
          <a:p>
            <a:pPr>
              <a:lnSpc>
                <a:spcPct val="150000"/>
              </a:lnSpc>
            </a:pPr>
            <a:r>
              <a:rPr lang="es-MX" sz="1400" b="1" dirty="0"/>
              <a:t>           Este manual tiene como objetivo brindar a los docentes en su formación profesional, una herramienta valiosa para desarrollar sus habilidades pedagógicas en la enseñanza de la historia. Esperamos que esta guía les ayude a inspirar a sus alumnos a comprender y apreciar el pasado, a reflexionar sobre su significado en el presente y a forjar un futuro basado en una comprensión profunda de su herencia cultural y su conexión con el mundo global. </a:t>
            </a:r>
          </a:p>
          <a:p>
            <a:pPr>
              <a:lnSpc>
                <a:spcPct val="150000"/>
              </a:lnSpc>
            </a:pPr>
            <a:r>
              <a:rPr lang="es-MX" sz="1400" b="1" dirty="0"/>
              <a:t>            La didáctica de la historia es una tarea apasionante y fundamental, y este manual les proporcionará las herramientas necesarias para abordarla con éxito</a:t>
            </a:r>
            <a:endParaRPr lang="en-US" sz="1400" b="1" dirty="0"/>
          </a:p>
        </p:txBody>
      </p:sp>
      <p:pic>
        <p:nvPicPr>
          <p:cNvPr id="6" name="Picture 2" descr="Preparatoria | Grupo Educativo 16 de Septiembre">
            <a:extLst>
              <a:ext uri="{FF2B5EF4-FFF2-40B4-BE49-F238E27FC236}">
                <a16:creationId xmlns:a16="http://schemas.microsoft.com/office/drawing/2014/main" id="{7DF868DE-0DD2-4DD4-9FD6-CB1633ABD54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77121" y="6044788"/>
            <a:ext cx="445604" cy="527545"/>
          </a:xfrm>
          <a:prstGeom prst="rect">
            <a:avLst/>
          </a:prstGeom>
          <a:noFill/>
          <a:extLst>
            <a:ext uri="{909E8E84-426E-40DD-AFC4-6F175D3DCCD1}">
              <a14:hiddenFill xmlns:a14="http://schemas.microsoft.com/office/drawing/2010/main">
                <a:solidFill>
                  <a:srgbClr val="FFFFFF"/>
                </a:solidFill>
              </a14:hiddenFill>
            </a:ext>
          </a:extLst>
        </p:spPr>
      </p:pic>
      <p:sp>
        <p:nvSpPr>
          <p:cNvPr id="7" name="Rectángulo 6">
            <a:extLst>
              <a:ext uri="{FF2B5EF4-FFF2-40B4-BE49-F238E27FC236}">
                <a16:creationId xmlns:a16="http://schemas.microsoft.com/office/drawing/2014/main" id="{546D87B7-D11E-4FF8-AC70-76723A2B4745}"/>
              </a:ext>
            </a:extLst>
          </p:cNvPr>
          <p:cNvSpPr/>
          <p:nvPr/>
        </p:nvSpPr>
        <p:spPr>
          <a:xfrm>
            <a:off x="3077735" y="788843"/>
            <a:ext cx="3780263" cy="461665"/>
          </a:xfrm>
          <a:prstGeom prst="rect">
            <a:avLst/>
          </a:prstGeom>
        </p:spPr>
        <p:txBody>
          <a:bodyPr wrap="square">
            <a:spAutoFit/>
          </a:bodyPr>
          <a:lstStyle/>
          <a:p>
            <a:r>
              <a:rPr lang="en-US" sz="2400" b="1" dirty="0" err="1">
                <a:latin typeface="Arial" panose="020B0604020202020204" pitchFamily="34" charset="0"/>
                <a:cs typeface="Arial" panose="020B0604020202020204" pitchFamily="34" charset="0"/>
              </a:rPr>
              <a:t>Objetivo</a:t>
            </a:r>
            <a:endParaRPr lang="en-US" sz="2400" b="1" dirty="0">
              <a:latin typeface="Arial" panose="020B0604020202020204" pitchFamily="34" charset="0"/>
              <a:cs typeface="Arial" panose="020B0604020202020204" pitchFamily="34" charset="0"/>
            </a:endParaRPr>
          </a:p>
        </p:txBody>
      </p:sp>
      <p:pic>
        <p:nvPicPr>
          <p:cNvPr id="4" name="Imagen 3">
            <a:extLst>
              <a:ext uri="{FF2B5EF4-FFF2-40B4-BE49-F238E27FC236}">
                <a16:creationId xmlns:a16="http://schemas.microsoft.com/office/drawing/2014/main" id="{3E36C3CA-FD56-4613-82C7-9202F460968B}"/>
              </a:ext>
            </a:extLst>
          </p:cNvPr>
          <p:cNvPicPr>
            <a:picLocks noChangeAspect="1"/>
          </p:cNvPicPr>
          <p:nvPr/>
        </p:nvPicPr>
        <p:blipFill>
          <a:blip r:embed="rId4"/>
          <a:stretch>
            <a:fillRect/>
          </a:stretch>
        </p:blipFill>
        <p:spPr>
          <a:xfrm>
            <a:off x="3517705" y="1552074"/>
            <a:ext cx="5082217" cy="3811663"/>
          </a:xfrm>
          <a:prstGeom prst="rect">
            <a:avLst/>
          </a:prstGeom>
          <a:ln>
            <a:noFill/>
          </a:ln>
          <a:effectLst>
            <a:outerShdw blurRad="184150" dist="241300" dir="11520000" sx="110000" sy="110000" algn="ctr">
              <a:srgbClr val="000000">
                <a:alpha val="18000"/>
              </a:srgbClr>
            </a:outerShdw>
            <a:reflection blurRad="6350" stA="50000" endA="275" endPos="40000" dist="101600" dir="5400000" sy="-100000" algn="bl" rotWithShape="0"/>
          </a:effectLst>
          <a:scene3d>
            <a:camera prst="perspectiveFront" fov="5100000">
              <a:rot lat="0" lon="2100000" rev="0"/>
            </a:camera>
            <a:lightRig rig="flood" dir="t">
              <a:rot lat="0" lon="0" rev="13800000"/>
            </a:lightRig>
          </a:scene3d>
          <a:sp3d extrusionH="107950" prstMaterial="plastic">
            <a:bevelT w="82550" h="63500" prst="divot"/>
            <a:bevelB/>
          </a:sp3d>
        </p:spPr>
      </p:pic>
    </p:spTree>
    <p:extLst>
      <p:ext uri="{BB962C8B-B14F-4D97-AF65-F5344CB8AC3E}">
        <p14:creationId xmlns:p14="http://schemas.microsoft.com/office/powerpoint/2010/main" val="162030618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a:extLst>
              <a:ext uri="{FF2B5EF4-FFF2-40B4-BE49-F238E27FC236}">
                <a16:creationId xmlns:a16="http://schemas.microsoft.com/office/drawing/2014/main" id="{4691D53D-5EA1-4784-B485-65B3AAC996A1}"/>
              </a:ext>
            </a:extLst>
          </p:cNvPr>
          <p:cNvSpPr/>
          <p:nvPr/>
        </p:nvSpPr>
        <p:spPr>
          <a:xfrm>
            <a:off x="2955072" y="2881930"/>
            <a:ext cx="3780263" cy="461665"/>
          </a:xfrm>
          <a:prstGeom prst="rect">
            <a:avLst/>
          </a:prstGeom>
        </p:spPr>
        <p:txBody>
          <a:bodyPr wrap="square">
            <a:spAutoFit/>
          </a:bodyPr>
          <a:lstStyle/>
          <a:p>
            <a:r>
              <a:rPr lang="en-US" sz="2400" b="1" dirty="0">
                <a:latin typeface="Arial" panose="020B0604020202020204" pitchFamily="34" charset="0"/>
                <a:cs typeface="Arial" panose="020B0604020202020204" pitchFamily="34" charset="0"/>
              </a:rPr>
              <a:t>Carta </a:t>
            </a:r>
            <a:r>
              <a:rPr lang="en-US" sz="2400" b="1" dirty="0" err="1">
                <a:latin typeface="Arial" panose="020B0604020202020204" pitchFamily="34" charset="0"/>
                <a:cs typeface="Arial" panose="020B0604020202020204" pitchFamily="34" charset="0"/>
              </a:rPr>
              <a:t>descriptiva</a:t>
            </a:r>
            <a:endParaRPr lang="en-US" b="1" dirty="0">
              <a:latin typeface="Arial" panose="020B0604020202020204" pitchFamily="34" charset="0"/>
              <a:cs typeface="Arial" panose="020B0604020202020204" pitchFamily="34" charset="0"/>
            </a:endParaRPr>
          </a:p>
        </p:txBody>
      </p:sp>
      <p:pic>
        <p:nvPicPr>
          <p:cNvPr id="3" name="Picture 2" descr="Preparatoria | Grupo Educativo 16 de Septiembre">
            <a:extLst>
              <a:ext uri="{FF2B5EF4-FFF2-40B4-BE49-F238E27FC236}">
                <a16:creationId xmlns:a16="http://schemas.microsoft.com/office/drawing/2014/main" id="{BAB1A83E-86B2-4F0A-84D8-0118B275A99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77121" y="6044788"/>
            <a:ext cx="445604" cy="527545"/>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n 1">
            <a:extLst>
              <a:ext uri="{FF2B5EF4-FFF2-40B4-BE49-F238E27FC236}">
                <a16:creationId xmlns:a16="http://schemas.microsoft.com/office/drawing/2014/main" id="{D725453C-D431-43C4-A465-B3636352ABF9}"/>
              </a:ext>
            </a:extLst>
          </p:cNvPr>
          <p:cNvPicPr>
            <a:picLocks noChangeAspect="1"/>
          </p:cNvPicPr>
          <p:nvPr/>
        </p:nvPicPr>
        <p:blipFill>
          <a:blip r:embed="rId3"/>
          <a:stretch>
            <a:fillRect/>
          </a:stretch>
        </p:blipFill>
        <p:spPr>
          <a:xfrm>
            <a:off x="0" y="0"/>
            <a:ext cx="9144000" cy="6857999"/>
          </a:xfrm>
          <a:prstGeom prst="rect">
            <a:avLst/>
          </a:prstGeom>
        </p:spPr>
      </p:pic>
      <p:sp>
        <p:nvSpPr>
          <p:cNvPr id="5" name="Rectángulo 4">
            <a:extLst>
              <a:ext uri="{FF2B5EF4-FFF2-40B4-BE49-F238E27FC236}">
                <a16:creationId xmlns:a16="http://schemas.microsoft.com/office/drawing/2014/main" id="{E05730DA-368A-425E-81D6-F78FB271BD27}"/>
              </a:ext>
            </a:extLst>
          </p:cNvPr>
          <p:cNvSpPr/>
          <p:nvPr/>
        </p:nvSpPr>
        <p:spPr>
          <a:xfrm>
            <a:off x="2955072" y="2651097"/>
            <a:ext cx="3780263" cy="461665"/>
          </a:xfrm>
          <a:prstGeom prst="rect">
            <a:avLst/>
          </a:prstGeom>
        </p:spPr>
        <p:txBody>
          <a:bodyPr wrap="square">
            <a:spAutoFit/>
          </a:bodyPr>
          <a:lstStyle/>
          <a:p>
            <a:r>
              <a:rPr lang="en-US" sz="2400" b="1" dirty="0">
                <a:latin typeface="Arial" panose="020B0604020202020204" pitchFamily="34" charset="0"/>
                <a:cs typeface="Arial" panose="020B0604020202020204" pitchFamily="34" charset="0"/>
              </a:rPr>
              <a:t>Carta </a:t>
            </a:r>
            <a:r>
              <a:rPr lang="en-US" sz="2400" b="1" dirty="0" err="1">
                <a:latin typeface="Arial" panose="020B0604020202020204" pitchFamily="34" charset="0"/>
                <a:cs typeface="Arial" panose="020B0604020202020204" pitchFamily="34" charset="0"/>
              </a:rPr>
              <a:t>descriptiva</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1620213"/>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1745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87775" y="674370"/>
            <a:ext cx="73152" cy="411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183" y="2443480"/>
            <a:ext cx="2475738"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ángulo 7">
            <a:extLst>
              <a:ext uri="{FF2B5EF4-FFF2-40B4-BE49-F238E27FC236}">
                <a16:creationId xmlns:a16="http://schemas.microsoft.com/office/drawing/2014/main" id="{6200DFD0-24C0-4B66-9A2D-4C4E436E2F50}"/>
              </a:ext>
            </a:extLst>
          </p:cNvPr>
          <p:cNvSpPr/>
          <p:nvPr/>
        </p:nvSpPr>
        <p:spPr>
          <a:xfrm>
            <a:off x="3122341" y="227939"/>
            <a:ext cx="3780263" cy="461665"/>
          </a:xfrm>
          <a:prstGeom prst="rect">
            <a:avLst/>
          </a:prstGeom>
        </p:spPr>
        <p:txBody>
          <a:bodyPr wrap="square">
            <a:spAutoFit/>
          </a:bodyPr>
          <a:lstStyle/>
          <a:p>
            <a:r>
              <a:rPr lang="en-US" dirty="0"/>
              <a:t> </a:t>
            </a:r>
            <a:r>
              <a:rPr lang="en-US" sz="2400" b="1" dirty="0">
                <a:latin typeface="Arial" panose="020B0604020202020204" pitchFamily="34" charset="0"/>
                <a:cs typeface="Arial" panose="020B0604020202020204" pitchFamily="34" charset="0"/>
              </a:rPr>
              <a:t>Carta </a:t>
            </a:r>
            <a:r>
              <a:rPr lang="en-US" sz="2400" b="1" dirty="0" err="1">
                <a:latin typeface="Arial" panose="020B0604020202020204" pitchFamily="34" charset="0"/>
                <a:cs typeface="Arial" panose="020B0604020202020204" pitchFamily="34" charset="0"/>
              </a:rPr>
              <a:t>descriptiva</a:t>
            </a:r>
            <a:endParaRPr lang="en-US" b="1" dirty="0">
              <a:latin typeface="Arial" panose="020B0604020202020204" pitchFamily="34" charset="0"/>
              <a:cs typeface="Arial" panose="020B0604020202020204" pitchFamily="34" charset="0"/>
            </a:endParaRPr>
          </a:p>
        </p:txBody>
      </p:sp>
      <p:pic>
        <p:nvPicPr>
          <p:cNvPr id="14" name="Imagen 13">
            <a:extLst>
              <a:ext uri="{FF2B5EF4-FFF2-40B4-BE49-F238E27FC236}">
                <a16:creationId xmlns:a16="http://schemas.microsoft.com/office/drawing/2014/main" id="{61ABDC51-6195-423F-B984-2039B5A5B99F}"/>
              </a:ext>
            </a:extLst>
          </p:cNvPr>
          <p:cNvPicPr>
            <a:picLocks noChangeAspect="1"/>
          </p:cNvPicPr>
          <p:nvPr/>
        </p:nvPicPr>
        <p:blipFill>
          <a:blip r:embed="rId2"/>
          <a:stretch>
            <a:fillRect/>
          </a:stretch>
        </p:blipFill>
        <p:spPr>
          <a:xfrm>
            <a:off x="1" y="0"/>
            <a:ext cx="9143998" cy="6857999"/>
          </a:xfrm>
          <a:prstGeom prst="rect">
            <a:avLst/>
          </a:prstGeom>
        </p:spPr>
      </p:pic>
      <p:pic>
        <p:nvPicPr>
          <p:cNvPr id="3" name="Imagen 2" descr="Tabla&#10;&#10;Descripción generada automáticamente">
            <a:extLst>
              <a:ext uri="{FF2B5EF4-FFF2-40B4-BE49-F238E27FC236}">
                <a16:creationId xmlns:a16="http://schemas.microsoft.com/office/drawing/2014/main" id="{DDC8F632-51EA-443D-8E2B-AAF59C0366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9033" y="916687"/>
            <a:ext cx="4779123" cy="5365242"/>
          </a:xfrm>
          <a:prstGeom prst="rect">
            <a:avLst/>
          </a:prstGeom>
        </p:spPr>
      </p:pic>
    </p:spTree>
    <p:extLst>
      <p:ext uri="{BB962C8B-B14F-4D97-AF65-F5344CB8AC3E}">
        <p14:creationId xmlns:p14="http://schemas.microsoft.com/office/powerpoint/2010/main" val="3767575139"/>
      </p:ext>
    </p:extLst>
  </p:cSld>
  <p:clrMapOvr>
    <a:masterClrMapping/>
  </p:clrMapOvr>
  <p:transition spd="med">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6200DFD0-24C0-4B66-9A2D-4C4E436E2F50}"/>
              </a:ext>
            </a:extLst>
          </p:cNvPr>
          <p:cNvSpPr/>
          <p:nvPr/>
        </p:nvSpPr>
        <p:spPr>
          <a:xfrm>
            <a:off x="3122341" y="227939"/>
            <a:ext cx="3780263" cy="461665"/>
          </a:xfrm>
          <a:prstGeom prst="rect">
            <a:avLst/>
          </a:prstGeom>
        </p:spPr>
        <p:txBody>
          <a:bodyPr wrap="square">
            <a:spAutoFit/>
          </a:bodyPr>
          <a:lstStyle/>
          <a:p>
            <a:r>
              <a:rPr lang="en-US" dirty="0"/>
              <a:t> </a:t>
            </a:r>
            <a:r>
              <a:rPr lang="en-US" sz="2400" b="1" dirty="0">
                <a:latin typeface="Arial" panose="020B0604020202020204" pitchFamily="34" charset="0"/>
                <a:cs typeface="Arial" panose="020B0604020202020204" pitchFamily="34" charset="0"/>
              </a:rPr>
              <a:t>Carta </a:t>
            </a:r>
            <a:r>
              <a:rPr lang="en-US" sz="2400" b="1" dirty="0" err="1">
                <a:latin typeface="Arial" panose="020B0604020202020204" pitchFamily="34" charset="0"/>
                <a:cs typeface="Arial" panose="020B0604020202020204" pitchFamily="34" charset="0"/>
              </a:rPr>
              <a:t>descriptiva</a:t>
            </a:r>
            <a:endParaRPr lang="en-US" b="1" dirty="0">
              <a:latin typeface="Arial" panose="020B0604020202020204" pitchFamily="34" charset="0"/>
              <a:cs typeface="Arial" panose="020B0604020202020204" pitchFamily="34" charset="0"/>
            </a:endParaRPr>
          </a:p>
        </p:txBody>
      </p:sp>
      <p:pic>
        <p:nvPicPr>
          <p:cNvPr id="14" name="Imagen 13">
            <a:extLst>
              <a:ext uri="{FF2B5EF4-FFF2-40B4-BE49-F238E27FC236}">
                <a16:creationId xmlns:a16="http://schemas.microsoft.com/office/drawing/2014/main" id="{61ABDC51-6195-423F-B984-2039B5A5B99F}"/>
              </a:ext>
            </a:extLst>
          </p:cNvPr>
          <p:cNvPicPr>
            <a:picLocks noChangeAspect="1"/>
          </p:cNvPicPr>
          <p:nvPr/>
        </p:nvPicPr>
        <p:blipFill>
          <a:blip r:embed="rId2"/>
          <a:stretch>
            <a:fillRect/>
          </a:stretch>
        </p:blipFill>
        <p:spPr>
          <a:xfrm>
            <a:off x="1" y="0"/>
            <a:ext cx="9143998" cy="6857999"/>
          </a:xfrm>
          <a:prstGeom prst="rect">
            <a:avLst/>
          </a:prstGeom>
        </p:spPr>
      </p:pic>
      <p:pic>
        <p:nvPicPr>
          <p:cNvPr id="4" name="Imagen 3" descr="Tabla&#10;&#10;Descripción generada automáticamente">
            <a:extLst>
              <a:ext uri="{FF2B5EF4-FFF2-40B4-BE49-F238E27FC236}">
                <a16:creationId xmlns:a16="http://schemas.microsoft.com/office/drawing/2014/main" id="{6CBB29FA-B9A6-4E0A-8283-A5C6ED93C8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7295" y="457198"/>
            <a:ext cx="4784090" cy="6096041"/>
          </a:xfrm>
          <a:prstGeom prst="rect">
            <a:avLst/>
          </a:prstGeom>
        </p:spPr>
      </p:pic>
    </p:spTree>
    <p:extLst>
      <p:ext uri="{BB962C8B-B14F-4D97-AF65-F5344CB8AC3E}">
        <p14:creationId xmlns:p14="http://schemas.microsoft.com/office/powerpoint/2010/main" val="3948597658"/>
      </p:ext>
    </p:extLst>
  </p:cSld>
  <p:clrMapOvr>
    <a:masterClrMapping/>
  </p:clrMapOvr>
  <p:transition spd="med">
    <p:pull/>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Picture 2" descr="Preparatoria | Grupo Educativo 16 de Septiembre">
            <a:extLst>
              <a:ext uri="{FF2B5EF4-FFF2-40B4-BE49-F238E27FC236}">
                <a16:creationId xmlns:a16="http://schemas.microsoft.com/office/drawing/2014/main" id="{2F4302CF-7039-4025-93D3-E6C4899F752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77121" y="6044788"/>
            <a:ext cx="445604" cy="527545"/>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descr="Tabla&#10;&#10;Descripción generada automáticamente">
            <a:extLst>
              <a:ext uri="{FF2B5EF4-FFF2-40B4-BE49-F238E27FC236}">
                <a16:creationId xmlns:a16="http://schemas.microsoft.com/office/drawing/2014/main" id="{0663030D-4382-4ED6-83EC-AB29F5ACF59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96428" y="1788799"/>
            <a:ext cx="4775335" cy="2902439"/>
          </a:xfrm>
          <a:prstGeom prst="rect">
            <a:avLst/>
          </a:prstGeom>
        </p:spPr>
      </p:pic>
    </p:spTree>
    <p:extLst>
      <p:ext uri="{BB962C8B-B14F-4D97-AF65-F5344CB8AC3E}">
        <p14:creationId xmlns:p14="http://schemas.microsoft.com/office/powerpoint/2010/main" val="750992550"/>
      </p:ext>
    </p:extLst>
  </p:cSld>
  <p:clrMapOvr>
    <a:masterClrMapping/>
  </p:clrMapOvr>
  <p:transition spd="med">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F260E50D-8F95-45DC-8911-14717B2A4493}"/>
              </a:ext>
            </a:extLst>
          </p:cNvPr>
          <p:cNvPicPr>
            <a:picLocks noChangeAspect="1"/>
          </p:cNvPicPr>
          <p:nvPr/>
        </p:nvPicPr>
        <p:blipFill>
          <a:blip r:embed="rId2"/>
          <a:stretch>
            <a:fillRect/>
          </a:stretch>
        </p:blipFill>
        <p:spPr>
          <a:xfrm>
            <a:off x="0" y="0"/>
            <a:ext cx="9032488" cy="6774366"/>
          </a:xfrm>
          <a:prstGeom prst="rect">
            <a:avLst/>
          </a:prstGeom>
        </p:spPr>
      </p:pic>
    </p:spTree>
    <p:extLst>
      <p:ext uri="{BB962C8B-B14F-4D97-AF65-F5344CB8AC3E}">
        <p14:creationId xmlns:p14="http://schemas.microsoft.com/office/powerpoint/2010/main" val="228616247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3" name="Picture 2" descr="Preparatoria | Grupo Educativo 16 de Septiembre">
            <a:extLst>
              <a:ext uri="{FF2B5EF4-FFF2-40B4-BE49-F238E27FC236}">
                <a16:creationId xmlns:a16="http://schemas.microsoft.com/office/drawing/2014/main" id="{BAB1A83E-86B2-4F0A-84D8-0118B275A99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77121" y="6044788"/>
            <a:ext cx="445604" cy="527545"/>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descr="Tabla&#10;&#10;Descripción generada automáticamente">
            <a:extLst>
              <a:ext uri="{FF2B5EF4-FFF2-40B4-BE49-F238E27FC236}">
                <a16:creationId xmlns:a16="http://schemas.microsoft.com/office/drawing/2014/main" id="{31BB8136-98DC-4170-A7DC-A8EAC5A54D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66458" y="568713"/>
            <a:ext cx="5083710" cy="6152714"/>
          </a:xfrm>
          <a:prstGeom prst="rect">
            <a:avLst/>
          </a:prstGeom>
        </p:spPr>
      </p:pic>
    </p:spTree>
    <p:extLst>
      <p:ext uri="{BB962C8B-B14F-4D97-AF65-F5344CB8AC3E}">
        <p14:creationId xmlns:p14="http://schemas.microsoft.com/office/powerpoint/2010/main" val="52162471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295</TotalTime>
  <Words>599</Words>
  <Application>Microsoft Office PowerPoint</Application>
  <PresentationFormat>Carta (216 x 279 mm)</PresentationFormat>
  <Paragraphs>32</Paragraphs>
  <Slides>17</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17</vt:i4>
      </vt:variant>
    </vt:vector>
  </HeadingPairs>
  <TitlesOfParts>
    <vt:vector size="21" baseType="lpstr">
      <vt:lpstr>Arial</vt:lpstr>
      <vt:lpstr>Calibri</vt:lpstr>
      <vt:lpstr>Calibri Light</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IVANSESC</dc:creator>
  <cp:lastModifiedBy>IVANSESC</cp:lastModifiedBy>
  <cp:revision>23</cp:revision>
  <dcterms:created xsi:type="dcterms:W3CDTF">2023-11-08T21:55:17Z</dcterms:created>
  <dcterms:modified xsi:type="dcterms:W3CDTF">2023-11-10T21:05:27Z</dcterms:modified>
</cp:coreProperties>
</file>